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8" r:id="rId1"/>
    <p:sldMasterId id="2147483695" r:id="rId2"/>
  </p:sldMasterIdLst>
  <p:sldIdLst>
    <p:sldId id="256" r:id="rId3"/>
    <p:sldId id="257" r:id="rId4"/>
    <p:sldId id="258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263" r:id="rId24"/>
    <p:sldId id="285" r:id="rId25"/>
    <p:sldId id="298" r:id="rId26"/>
    <p:sldId id="286" r:id="rId27"/>
    <p:sldId id="299" r:id="rId28"/>
    <p:sldId id="287" r:id="rId29"/>
    <p:sldId id="300" r:id="rId30"/>
    <p:sldId id="302" r:id="rId31"/>
    <p:sldId id="288" r:id="rId32"/>
    <p:sldId id="301" r:id="rId33"/>
    <p:sldId id="284" r:id="rId34"/>
    <p:sldId id="291" r:id="rId35"/>
    <p:sldId id="303" r:id="rId36"/>
    <p:sldId id="290" r:id="rId37"/>
    <p:sldId id="304" r:id="rId38"/>
    <p:sldId id="292" r:id="rId39"/>
    <p:sldId id="305" r:id="rId40"/>
    <p:sldId id="293" r:id="rId41"/>
    <p:sldId id="306" r:id="rId42"/>
    <p:sldId id="294" r:id="rId43"/>
    <p:sldId id="309" r:id="rId44"/>
    <p:sldId id="307" r:id="rId45"/>
    <p:sldId id="295" r:id="rId46"/>
    <p:sldId id="308" r:id="rId47"/>
    <p:sldId id="311" r:id="rId48"/>
    <p:sldId id="310" r:id="rId49"/>
    <p:sldId id="297" r:id="rId50"/>
    <p:sldId id="296" r:id="rId51"/>
    <p:sldId id="278" r:id="rId52"/>
    <p:sldId id="271" r:id="rId53"/>
  </p:sldIdLst>
  <p:sldSz cx="10080625" cy="7559675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2" autoAdjust="0"/>
    <p:restoredTop sz="94660"/>
  </p:normalViewPr>
  <p:slideViewPr>
    <p:cSldViewPr snapToGrid="0">
      <p:cViewPr varScale="1">
        <p:scale>
          <a:sx n="45" d="100"/>
          <a:sy n="45" d="100"/>
        </p:scale>
        <p:origin x="6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de%20Closey\Downloads\burndow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1"/>
        <c:ser>
          <c:idx val="0"/>
          <c:order val="0"/>
          <c:tx>
            <c:v>Expected</c:v>
          </c:tx>
          <c:spPr>
            <a:ln w="28800">
              <a:solidFill>
                <a:srgbClr val="004586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Sheet1!$B$1:$B$20</c:f>
              <c:numCache>
                <c:formatCode>General</c:formatCode>
                <c:ptCount val="20"/>
                <c:pt idx="0">
                  <c:v>13</c:v>
                </c:pt>
                <c:pt idx="1">
                  <c:v>12.315789474000001</c:v>
                </c:pt>
                <c:pt idx="2">
                  <c:v>11.631578947</c:v>
                </c:pt>
                <c:pt idx="3">
                  <c:v>10.947368421</c:v>
                </c:pt>
                <c:pt idx="4">
                  <c:v>10.263157895000001</c:v>
                </c:pt>
                <c:pt idx="5">
                  <c:v>9.5789473679999997</c:v>
                </c:pt>
                <c:pt idx="6">
                  <c:v>8.8947368420000004</c:v>
                </c:pt>
                <c:pt idx="7">
                  <c:v>8.2105263159999993</c:v>
                </c:pt>
                <c:pt idx="8">
                  <c:v>7.5263157889999999</c:v>
                </c:pt>
                <c:pt idx="9">
                  <c:v>6.8421052629999997</c:v>
                </c:pt>
                <c:pt idx="10">
                  <c:v>6.1578947370000003</c:v>
                </c:pt>
                <c:pt idx="11">
                  <c:v>5.4736842110000001</c:v>
                </c:pt>
                <c:pt idx="12">
                  <c:v>4.7894736839999998</c:v>
                </c:pt>
                <c:pt idx="13">
                  <c:v>4.1052631579999996</c:v>
                </c:pt>
                <c:pt idx="14">
                  <c:v>3.4210526319999999</c:v>
                </c:pt>
                <c:pt idx="15">
                  <c:v>2.736842105</c:v>
                </c:pt>
                <c:pt idx="16">
                  <c:v>2.0526315789999998</c:v>
                </c:pt>
                <c:pt idx="17">
                  <c:v>1.3684210530000001</c:v>
                </c:pt>
                <c:pt idx="18">
                  <c:v>0.68421052599999999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03-4881-9C5E-641A9F4F7543}"/>
            </c:ext>
          </c:extLst>
        </c:ser>
        <c:ser>
          <c:idx val="1"/>
          <c:order val="1"/>
          <c:tx>
            <c:v>Actual</c:v>
          </c:tx>
          <c:spPr>
            <a:ln w="28800">
              <a:solidFill>
                <a:srgbClr val="FF420E"/>
              </a:solidFill>
              <a:round/>
            </a:ln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dLblPos val="r"/>
            <c:showLegendKey val="0"/>
            <c:showVal val="0"/>
            <c:showCatName val="0"/>
            <c:showSerName val="0"/>
            <c:showPercent val="0"/>
            <c:showBubbleSize val="1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val>
            <c:numRef>
              <c:f>Sheet1!$C$1:$C$20</c:f>
              <c:numCache>
                <c:formatCode>General</c:formatCode>
                <c:ptCount val="20"/>
                <c:pt idx="0">
                  <c:v>13</c:v>
                </c:pt>
                <c:pt idx="1">
                  <c:v>12.5</c:v>
                </c:pt>
                <c:pt idx="2">
                  <c:v>12</c:v>
                </c:pt>
                <c:pt idx="3">
                  <c:v>11</c:v>
                </c:pt>
                <c:pt idx="4">
                  <c:v>10</c:v>
                </c:pt>
                <c:pt idx="5">
                  <c:v>9</c:v>
                </c:pt>
                <c:pt idx="6">
                  <c:v>8</c:v>
                </c:pt>
                <c:pt idx="7">
                  <c:v>7</c:v>
                </c:pt>
                <c:pt idx="8">
                  <c:v>6</c:v>
                </c:pt>
                <c:pt idx="9">
                  <c:v>5</c:v>
                </c:pt>
                <c:pt idx="10">
                  <c:v>4</c:v>
                </c:pt>
                <c:pt idx="11">
                  <c:v>3</c:v>
                </c:pt>
                <c:pt idx="12">
                  <c:v>2</c:v>
                </c:pt>
                <c:pt idx="13">
                  <c:v>1</c:v>
                </c:pt>
                <c:pt idx="14">
                  <c:v>0</c:v>
                </c:pt>
                <c:pt idx="15">
                  <c:v>4</c:v>
                </c:pt>
                <c:pt idx="16">
                  <c:v>3</c:v>
                </c:pt>
                <c:pt idx="17">
                  <c:v>2</c:v>
                </c:pt>
                <c:pt idx="18">
                  <c:v>1</c:v>
                </c:pt>
                <c:pt idx="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03-4881-9C5E-641A9F4F7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>
              <a:noFill/>
            </a:ln>
          </c:spPr>
        </c:hiLowLines>
        <c:smooth val="0"/>
        <c:axId val="49283403"/>
        <c:axId val="4246994"/>
      </c:lineChart>
      <c:catAx>
        <c:axId val="49283403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AU"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Days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4246994"/>
        <c:crosses val="autoZero"/>
        <c:auto val="1"/>
        <c:lblAlgn val="ctr"/>
        <c:lblOffset val="100"/>
        <c:noMultiLvlLbl val="1"/>
      </c:catAx>
      <c:valAx>
        <c:axId val="4246994"/>
        <c:scaling>
          <c:orientation val="minMax"/>
        </c:scaling>
        <c:delete val="0"/>
        <c:axPos val="l"/>
        <c:majorGridlines>
          <c:spPr>
            <a:ln>
              <a:solidFill>
                <a:srgbClr val="B3B3B3"/>
              </a:solidFill>
            </a:ln>
          </c:spPr>
        </c:majorGridlines>
        <c:title>
          <c:tx>
            <c:rich>
              <a:bodyPr rot="-5400000"/>
              <a:lstStyle/>
              <a:p>
                <a:pPr>
                  <a:defRPr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defRPr>
                </a:pPr>
                <a:r>
                  <a:rPr lang="en-AU" sz="900" b="0" strike="noStrike" spc="-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Story Points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spPr>
          <a:ln>
            <a:solidFill>
              <a:srgbClr val="B3B3B3"/>
            </a:solidFill>
          </a:ln>
        </c:spPr>
        <c:txPr>
          <a:bodyPr/>
          <a:lstStyle/>
          <a:p>
            <a:pPr>
              <a:defRPr sz="1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defRPr>
            </a:pPr>
            <a:endParaRPr lang="en-US"/>
          </a:p>
        </c:txPr>
        <c:crossAx val="49283403"/>
        <c:crosses val="autoZero"/>
        <c:crossBetween val="midCat"/>
      </c:valAx>
      <c:spPr>
        <a:noFill/>
        <a:ln>
          <a:solidFill>
            <a:srgbClr val="B3B3B3"/>
          </a:solidFill>
        </a:ln>
      </c:spPr>
    </c:plotArea>
    <c:legend>
      <c:legendPos val="r"/>
      <c:overlay val="0"/>
      <c:spPr>
        <a:noFill/>
        <a:ln>
          <a:noFill/>
        </a:ln>
      </c:spPr>
    </c:legend>
    <c:plotVisOnly val="1"/>
    <c:dispBlanksAs val="gap"/>
    <c:showDLblsOverMax val="1"/>
  </c:chart>
  <c:spPr>
    <a:solidFill>
      <a:srgbClr val="FFFFFF"/>
    </a:solidFill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9333" y="-9334"/>
            <a:ext cx="10110739" cy="7578343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6403" y="2650553"/>
            <a:ext cx="6423553" cy="1814743"/>
          </a:xfrm>
        </p:spPr>
        <p:txBody>
          <a:bodyPr anchor="b">
            <a:noAutofit/>
          </a:bodyPr>
          <a:lstStyle>
            <a:lvl1pPr algn="r">
              <a:defRPr sz="5952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6403" y="4465295"/>
            <a:ext cx="6423553" cy="120912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8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3751839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2" y="4927788"/>
            <a:ext cx="6997914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434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3857" y="4003828"/>
            <a:ext cx="5974958" cy="419982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76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27788"/>
            <a:ext cx="6997915" cy="1731695"/>
          </a:xfrm>
        </p:spPr>
        <p:txBody>
          <a:bodyPr anchor="ctr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018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129659"/>
            <a:ext cx="6997915" cy="2861014"/>
          </a:xfrm>
        </p:spPr>
        <p:txBody>
          <a:bodyPr anchor="b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32281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257" y="671971"/>
            <a:ext cx="6694159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2156" y="871246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38870" y="3181894"/>
            <a:ext cx="504162" cy="644607"/>
          </a:xfrm>
          <a:prstGeom prst="rect">
            <a:avLst/>
          </a:prstGeom>
        </p:spPr>
        <p:txBody>
          <a:bodyPr vert="horz" lIns="100796" tIns="50398" rIns="100796" bIns="50398" rtlCol="0" anchor="ctr">
            <a:noAutofit/>
          </a:bodyPr>
          <a:lstStyle/>
          <a:p>
            <a:pPr lvl="0"/>
            <a:r>
              <a:rPr lang="en-US" sz="8818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69932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8930" y="671971"/>
            <a:ext cx="6991025" cy="3331857"/>
          </a:xfrm>
        </p:spPr>
        <p:txBody>
          <a:bodyPr anchor="ctr">
            <a:normAutofit/>
          </a:bodyPr>
          <a:lstStyle>
            <a:lvl1pPr algn="l">
              <a:defRPr sz="485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2038" y="4423810"/>
            <a:ext cx="6997916" cy="566863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646">
                <a:solidFill>
                  <a:schemeClr val="accent1"/>
                </a:solidFill>
              </a:defRPr>
            </a:lvl1pPr>
            <a:lvl2pPr marL="503972" indent="0">
              <a:buFontTx/>
              <a:buNone/>
              <a:defRPr/>
            </a:lvl2pPr>
            <a:lvl3pPr marL="1007943" indent="0">
              <a:buFontTx/>
              <a:buNone/>
              <a:defRPr/>
            </a:lvl3pPr>
            <a:lvl4pPr marL="1511915" indent="0">
              <a:buFontTx/>
              <a:buNone/>
              <a:defRPr/>
            </a:lvl4pPr>
            <a:lvl5pPr marL="2015886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1668810"/>
          </a:xfrm>
        </p:spPr>
        <p:txBody>
          <a:bodyPr anchor="t">
            <a:normAutofit/>
          </a:bodyPr>
          <a:lstStyle>
            <a:lvl1pPr marL="0" indent="0" algn="l">
              <a:buNone/>
              <a:defRPr sz="198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06795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067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9572" y="671972"/>
            <a:ext cx="1079072" cy="5788752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2041" y="671972"/>
            <a:ext cx="5727155" cy="57887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580240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7" y="2348401"/>
            <a:ext cx="8568531" cy="162043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4" y="4283816"/>
            <a:ext cx="7056438" cy="193191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65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0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0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26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56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21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339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18751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0" y="4857793"/>
            <a:ext cx="8568531" cy="1501435"/>
          </a:xfrm>
        </p:spPr>
        <p:txBody>
          <a:bodyPr anchor="t"/>
          <a:lstStyle>
            <a:lvl1pPr algn="l">
              <a:defRPr sz="407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0" y="3204114"/>
            <a:ext cx="8568531" cy="1653678"/>
          </a:xfrm>
        </p:spPr>
        <p:txBody>
          <a:bodyPr anchor="b"/>
          <a:lstStyle>
            <a:lvl1pPr marL="0" indent="0">
              <a:buNone/>
              <a:defRPr sz="2035">
                <a:solidFill>
                  <a:schemeClr val="tx1">
                    <a:tint val="75000"/>
                  </a:schemeClr>
                </a:solidFill>
              </a:defRPr>
            </a:lvl1pPr>
            <a:lvl2pPr marL="465247" indent="0">
              <a:buNone/>
              <a:defRPr sz="1832">
                <a:solidFill>
                  <a:schemeClr val="tx1">
                    <a:tint val="75000"/>
                  </a:schemeClr>
                </a:solidFill>
              </a:defRPr>
            </a:lvl2pPr>
            <a:lvl3pPr marL="930493" indent="0">
              <a:buNone/>
              <a:defRPr sz="1628">
                <a:solidFill>
                  <a:schemeClr val="tx1">
                    <a:tint val="75000"/>
                  </a:schemeClr>
                </a:solidFill>
              </a:defRPr>
            </a:lvl3pPr>
            <a:lvl4pPr marL="139574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4pPr>
            <a:lvl5pPr marL="186098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5pPr>
            <a:lvl6pPr marL="232623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6pPr>
            <a:lvl7pPr marL="2791480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7pPr>
            <a:lvl8pPr marL="3256727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8pPr>
            <a:lvl9pPr marL="3721974" indent="0">
              <a:buNone/>
              <a:defRPr sz="14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6225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96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964525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1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18" y="1763926"/>
            <a:ext cx="4452276" cy="4989036"/>
          </a:xfrm>
        </p:spPr>
        <p:txBody>
          <a:bodyPr/>
          <a:lstStyle>
            <a:lvl1pPr>
              <a:defRPr sz="2849"/>
            </a:lvl1pPr>
            <a:lvl2pPr>
              <a:defRPr sz="2442"/>
            </a:lvl2pPr>
            <a:lvl3pPr>
              <a:defRPr sz="2035"/>
            </a:lvl3pPr>
            <a:lvl4pPr>
              <a:defRPr sz="1832"/>
            </a:lvl4pPr>
            <a:lvl5pPr>
              <a:defRPr sz="1832"/>
            </a:lvl5pPr>
            <a:lvl6pPr>
              <a:defRPr sz="1832"/>
            </a:lvl6pPr>
            <a:lvl7pPr>
              <a:defRPr sz="1832"/>
            </a:lvl7pPr>
            <a:lvl8pPr>
              <a:defRPr sz="1832"/>
            </a:lvl8pPr>
            <a:lvl9pPr>
              <a:defRPr sz="183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09704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692178"/>
            <a:ext cx="4454026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397397"/>
            <a:ext cx="4454026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18" y="1692178"/>
            <a:ext cx="4455777" cy="705219"/>
          </a:xfrm>
        </p:spPr>
        <p:txBody>
          <a:bodyPr anchor="b"/>
          <a:lstStyle>
            <a:lvl1pPr marL="0" indent="0">
              <a:buNone/>
              <a:defRPr sz="2442" b="1"/>
            </a:lvl1pPr>
            <a:lvl2pPr marL="465247" indent="0">
              <a:buNone/>
              <a:defRPr sz="2035" b="1"/>
            </a:lvl2pPr>
            <a:lvl3pPr marL="930493" indent="0">
              <a:buNone/>
              <a:defRPr sz="1832" b="1"/>
            </a:lvl3pPr>
            <a:lvl4pPr marL="1395740" indent="0">
              <a:buNone/>
              <a:defRPr sz="1628" b="1"/>
            </a:lvl4pPr>
            <a:lvl5pPr marL="1860987" indent="0">
              <a:buNone/>
              <a:defRPr sz="1628" b="1"/>
            </a:lvl5pPr>
            <a:lvl6pPr marL="2326234" indent="0">
              <a:buNone/>
              <a:defRPr sz="1628" b="1"/>
            </a:lvl6pPr>
            <a:lvl7pPr marL="2791480" indent="0">
              <a:buNone/>
              <a:defRPr sz="1628" b="1"/>
            </a:lvl7pPr>
            <a:lvl8pPr marL="3256727" indent="0">
              <a:buNone/>
              <a:defRPr sz="1628" b="1"/>
            </a:lvl8pPr>
            <a:lvl9pPr marL="3721974" indent="0">
              <a:buNone/>
              <a:defRPr sz="16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18" y="2397397"/>
            <a:ext cx="4455777" cy="4355563"/>
          </a:xfrm>
        </p:spPr>
        <p:txBody>
          <a:bodyPr/>
          <a:lstStyle>
            <a:lvl1pPr>
              <a:defRPr sz="2442"/>
            </a:lvl1pPr>
            <a:lvl2pPr>
              <a:defRPr sz="2035"/>
            </a:lvl2pPr>
            <a:lvl3pPr>
              <a:defRPr sz="1832"/>
            </a:lvl3pPr>
            <a:lvl4pPr>
              <a:defRPr sz="1628"/>
            </a:lvl4pPr>
            <a:lvl5pPr>
              <a:defRPr sz="1628"/>
            </a:lvl5pPr>
            <a:lvl6pPr>
              <a:defRPr sz="1628"/>
            </a:lvl6pPr>
            <a:lvl7pPr>
              <a:defRPr sz="1628"/>
            </a:lvl7pPr>
            <a:lvl8pPr>
              <a:defRPr sz="1628"/>
            </a:lvl8pPr>
            <a:lvl9pPr>
              <a:defRPr sz="162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5970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4059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24259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1" y="300987"/>
            <a:ext cx="3316456" cy="1280945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0989"/>
            <a:ext cx="5635349" cy="6451973"/>
          </a:xfrm>
        </p:spPr>
        <p:txBody>
          <a:bodyPr/>
          <a:lstStyle>
            <a:lvl1pPr>
              <a:defRPr sz="3256"/>
            </a:lvl1pPr>
            <a:lvl2pPr>
              <a:defRPr sz="2849"/>
            </a:lvl2pPr>
            <a:lvl3pPr>
              <a:defRPr sz="2442"/>
            </a:lvl3pPr>
            <a:lvl4pPr>
              <a:defRPr sz="2035"/>
            </a:lvl4pPr>
            <a:lvl5pPr>
              <a:defRPr sz="2035"/>
            </a:lvl5pPr>
            <a:lvl6pPr>
              <a:defRPr sz="2035"/>
            </a:lvl6pPr>
            <a:lvl7pPr>
              <a:defRPr sz="2035"/>
            </a:lvl7pPr>
            <a:lvl8pPr>
              <a:defRPr sz="2035"/>
            </a:lvl8pPr>
            <a:lvl9pPr>
              <a:defRPr sz="203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1" y="1581934"/>
            <a:ext cx="3316456" cy="5171028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93579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3" y="5291772"/>
            <a:ext cx="6048375" cy="624724"/>
          </a:xfrm>
        </p:spPr>
        <p:txBody>
          <a:bodyPr anchor="b"/>
          <a:lstStyle>
            <a:lvl1pPr algn="l">
              <a:defRPr sz="2035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3" y="675471"/>
            <a:ext cx="6048375" cy="4535805"/>
          </a:xfrm>
        </p:spPr>
        <p:txBody>
          <a:bodyPr/>
          <a:lstStyle>
            <a:lvl1pPr marL="0" indent="0">
              <a:buNone/>
              <a:defRPr sz="3256"/>
            </a:lvl1pPr>
            <a:lvl2pPr marL="465247" indent="0">
              <a:buNone/>
              <a:defRPr sz="2849"/>
            </a:lvl2pPr>
            <a:lvl3pPr marL="930493" indent="0">
              <a:buNone/>
              <a:defRPr sz="2442"/>
            </a:lvl3pPr>
            <a:lvl4pPr marL="1395740" indent="0">
              <a:buNone/>
              <a:defRPr sz="2035"/>
            </a:lvl4pPr>
            <a:lvl5pPr marL="1860987" indent="0">
              <a:buNone/>
              <a:defRPr sz="2035"/>
            </a:lvl5pPr>
            <a:lvl6pPr marL="2326234" indent="0">
              <a:buNone/>
              <a:defRPr sz="2035"/>
            </a:lvl6pPr>
            <a:lvl7pPr marL="2791480" indent="0">
              <a:buNone/>
              <a:defRPr sz="2035"/>
            </a:lvl7pPr>
            <a:lvl8pPr marL="3256727" indent="0">
              <a:buNone/>
              <a:defRPr sz="2035"/>
            </a:lvl8pPr>
            <a:lvl9pPr marL="3721974" indent="0">
              <a:buNone/>
              <a:defRPr sz="2035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3" y="5916496"/>
            <a:ext cx="6048375" cy="887211"/>
          </a:xfrm>
        </p:spPr>
        <p:txBody>
          <a:bodyPr/>
          <a:lstStyle>
            <a:lvl1pPr marL="0" indent="0">
              <a:buNone/>
              <a:defRPr sz="1425"/>
            </a:lvl1pPr>
            <a:lvl2pPr marL="465247" indent="0">
              <a:buNone/>
              <a:defRPr sz="1221"/>
            </a:lvl2pPr>
            <a:lvl3pPr marL="930493" indent="0">
              <a:buNone/>
              <a:defRPr sz="1018"/>
            </a:lvl3pPr>
            <a:lvl4pPr marL="1395740" indent="0">
              <a:buNone/>
              <a:defRPr sz="916"/>
            </a:lvl4pPr>
            <a:lvl5pPr marL="1860987" indent="0">
              <a:buNone/>
              <a:defRPr sz="916"/>
            </a:lvl5pPr>
            <a:lvl6pPr marL="2326234" indent="0">
              <a:buNone/>
              <a:defRPr sz="916"/>
            </a:lvl6pPr>
            <a:lvl7pPr marL="2791480" indent="0">
              <a:buNone/>
              <a:defRPr sz="916"/>
            </a:lvl7pPr>
            <a:lvl8pPr marL="3256727" indent="0">
              <a:buNone/>
              <a:defRPr sz="916"/>
            </a:lvl8pPr>
            <a:lvl9pPr marL="3721974" indent="0">
              <a:buNone/>
              <a:defRPr sz="91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596059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04068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3" y="302739"/>
            <a:ext cx="2268141" cy="64502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1" y="302739"/>
            <a:ext cx="6636411" cy="64502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8852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0" y="2977208"/>
            <a:ext cx="6997915" cy="2013467"/>
          </a:xfrm>
        </p:spPr>
        <p:txBody>
          <a:bodyPr anchor="b"/>
          <a:lstStyle>
            <a:lvl1pPr algn="l">
              <a:defRPr sz="440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0" y="4990673"/>
            <a:ext cx="6997915" cy="948432"/>
          </a:xfrm>
        </p:spPr>
        <p:txBody>
          <a:bodyPr anchor="t"/>
          <a:lstStyle>
            <a:lvl1pPr marL="0" indent="0" algn="l">
              <a:buNone/>
              <a:defRPr sz="220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03972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54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36425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2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2042" y="2381649"/>
            <a:ext cx="3404426" cy="4277832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5529" y="2381651"/>
            <a:ext cx="3404427" cy="4277834"/>
          </a:xfrm>
        </p:spPr>
        <p:txBody>
          <a:bodyPr>
            <a:normAutofit/>
          </a:bodyPr>
          <a:lstStyle>
            <a:lvl1pPr>
              <a:defRPr sz="1984"/>
            </a:lvl1pPr>
            <a:lvl2pPr>
              <a:defRPr sz="1764"/>
            </a:lvl2pPr>
            <a:lvl3pPr>
              <a:defRPr sz="1543"/>
            </a:lvl3pPr>
            <a:lvl4pPr>
              <a:defRPr sz="1323"/>
            </a:lvl4pPr>
            <a:lvl5pPr>
              <a:defRPr sz="1323"/>
            </a:lvl5pPr>
            <a:lvl6pPr>
              <a:defRPr sz="1323"/>
            </a:lvl6pPr>
            <a:lvl7pPr>
              <a:defRPr sz="1323"/>
            </a:lvl7pPr>
            <a:lvl8pPr>
              <a:defRPr sz="1323"/>
            </a:lvl8pPr>
            <a:lvl9pPr>
              <a:defRPr sz="132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2128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2041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62702" y="2382084"/>
            <a:ext cx="3407251" cy="635222"/>
          </a:xfrm>
        </p:spPr>
        <p:txBody>
          <a:bodyPr anchor="b">
            <a:noAutofit/>
          </a:bodyPr>
          <a:lstStyle>
            <a:lvl1pPr marL="0" indent="0">
              <a:buNone/>
              <a:defRPr sz="2646" b="0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62702" y="3017307"/>
            <a:ext cx="3407251" cy="364217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6563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4" cy="1455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33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9358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1651933"/>
            <a:ext cx="3075982" cy="1409272"/>
          </a:xfrm>
        </p:spPr>
        <p:txBody>
          <a:bodyPr anchor="b">
            <a:normAutofit/>
          </a:bodyPr>
          <a:lstStyle>
            <a:lvl1pPr>
              <a:defRPr sz="220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83" y="567610"/>
            <a:ext cx="3732871" cy="609187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3061205"/>
            <a:ext cx="3075982" cy="2848876"/>
          </a:xfrm>
        </p:spPr>
        <p:txBody>
          <a:bodyPr>
            <a:normAutofit/>
          </a:bodyPr>
          <a:lstStyle>
            <a:lvl1pPr marL="0" indent="0">
              <a:buNone/>
              <a:defRPr sz="1543"/>
            </a:lvl1pPr>
            <a:lvl2pPr marL="377979" indent="0">
              <a:buNone/>
              <a:defRPr sz="1157"/>
            </a:lvl2pPr>
            <a:lvl3pPr marL="755957" indent="0">
              <a:buNone/>
              <a:defRPr sz="992"/>
            </a:lvl3pPr>
            <a:lvl4pPr marL="1133936" indent="0">
              <a:buNone/>
              <a:defRPr sz="827"/>
            </a:lvl4pPr>
            <a:lvl5pPr marL="1511915" indent="0">
              <a:buNone/>
              <a:defRPr sz="827"/>
            </a:lvl5pPr>
            <a:lvl6pPr marL="1889893" indent="0">
              <a:buNone/>
              <a:defRPr sz="827"/>
            </a:lvl6pPr>
            <a:lvl7pPr marL="2267872" indent="0">
              <a:buNone/>
              <a:defRPr sz="827"/>
            </a:lvl7pPr>
            <a:lvl8pPr marL="2645851" indent="0">
              <a:buNone/>
              <a:defRPr sz="827"/>
            </a:lvl8pPr>
            <a:lvl9pPr marL="3023829" indent="0">
              <a:buNone/>
              <a:defRPr sz="8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7287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2041" y="5291772"/>
            <a:ext cx="6997914" cy="624724"/>
          </a:xfrm>
        </p:spPr>
        <p:txBody>
          <a:bodyPr anchor="b">
            <a:normAutofit/>
          </a:bodyPr>
          <a:lstStyle>
            <a:lvl1pPr algn="l">
              <a:defRPr sz="2646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2041" y="671971"/>
            <a:ext cx="6997914" cy="4239192"/>
          </a:xfrm>
        </p:spPr>
        <p:txBody>
          <a:bodyPr anchor="t">
            <a:normAutofit/>
          </a:bodyPr>
          <a:lstStyle>
            <a:lvl1pPr marL="0" indent="0" algn="ctr">
              <a:buNone/>
              <a:defRPr sz="1764"/>
            </a:lvl1pPr>
            <a:lvl2pPr marL="503972" indent="0">
              <a:buNone/>
              <a:defRPr sz="1764"/>
            </a:lvl2pPr>
            <a:lvl3pPr marL="1007943" indent="0">
              <a:buNone/>
              <a:defRPr sz="1764"/>
            </a:lvl3pPr>
            <a:lvl4pPr marL="1511915" indent="0">
              <a:buNone/>
              <a:defRPr sz="1764"/>
            </a:lvl4pPr>
            <a:lvl5pPr marL="2015886" indent="0">
              <a:buNone/>
              <a:defRPr sz="1764"/>
            </a:lvl5pPr>
            <a:lvl6pPr marL="2519858" indent="0">
              <a:buNone/>
              <a:defRPr sz="1764"/>
            </a:lvl6pPr>
            <a:lvl7pPr marL="3023829" indent="0">
              <a:buNone/>
              <a:defRPr sz="1764"/>
            </a:lvl7pPr>
            <a:lvl8pPr marL="3527801" indent="0">
              <a:buNone/>
              <a:defRPr sz="1764"/>
            </a:lvl8pPr>
            <a:lvl9pPr marL="4031772" indent="0">
              <a:buNone/>
              <a:defRPr sz="176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2041" y="5916496"/>
            <a:ext cx="6997914" cy="742987"/>
          </a:xfrm>
        </p:spPr>
        <p:txBody>
          <a:bodyPr>
            <a:normAutofit/>
          </a:bodyPr>
          <a:lstStyle>
            <a:lvl1pPr marL="0" indent="0">
              <a:buNone/>
              <a:defRPr sz="1323"/>
            </a:lvl1pPr>
            <a:lvl2pPr marL="503972" indent="0">
              <a:buNone/>
              <a:defRPr sz="1323"/>
            </a:lvl2pPr>
            <a:lvl3pPr marL="1007943" indent="0">
              <a:buNone/>
              <a:defRPr sz="1102"/>
            </a:lvl3pPr>
            <a:lvl4pPr marL="1511915" indent="0">
              <a:buNone/>
              <a:defRPr sz="992"/>
            </a:lvl4pPr>
            <a:lvl5pPr marL="2015886" indent="0">
              <a:buNone/>
              <a:defRPr sz="992"/>
            </a:lvl5pPr>
            <a:lvl6pPr marL="2519858" indent="0">
              <a:buNone/>
              <a:defRPr sz="992"/>
            </a:lvl6pPr>
            <a:lvl7pPr marL="3023829" indent="0">
              <a:buNone/>
              <a:defRPr sz="992"/>
            </a:lvl7pPr>
            <a:lvl8pPr marL="3527801" indent="0">
              <a:buNone/>
              <a:defRPr sz="992"/>
            </a:lvl8pPr>
            <a:lvl9pPr marL="4031772" indent="0">
              <a:buNone/>
              <a:defRPr sz="992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1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9334" y="-9334"/>
            <a:ext cx="10110740" cy="7578343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2041" y="671971"/>
            <a:ext cx="6997913" cy="14559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2041" y="2381651"/>
            <a:ext cx="6997914" cy="4277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58922" y="6659484"/>
            <a:ext cx="75420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2041" y="6659484"/>
            <a:ext cx="509650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AU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4808" y="6659484"/>
            <a:ext cx="56514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92">
                <a:solidFill>
                  <a:schemeClr val="accent1"/>
                </a:solidFill>
              </a:defRPr>
            </a:lvl1pPr>
          </a:lstStyle>
          <a:p>
            <a:pPr algn="r"/>
            <a:fld id="{0D06BD37-ED36-4F1F-A738-B5A78C717E33}" type="slidenum">
              <a:rPr lang="en-AU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AU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890951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</p:sldLayoutIdLst>
  <p:txStyles>
    <p:titleStyle>
      <a:lvl1pPr algn="l" defTabSz="503972" rtl="0" eaLnBrk="1" latinLnBrk="0" hangingPunct="1">
        <a:spcBef>
          <a:spcPct val="0"/>
        </a:spcBef>
        <a:buNone/>
        <a:defRPr sz="396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77979" indent="-377979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8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818954" indent="-314982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64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259929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4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763900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67872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71844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75815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779787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283758" indent="-251986" algn="l" defTabSz="503972" rtl="0" eaLnBrk="1" latinLnBrk="0" hangingPunct="1">
        <a:spcBef>
          <a:spcPts val="110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2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503972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1" y="302737"/>
            <a:ext cx="9072563" cy="12599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63926"/>
            <a:ext cx="9072563" cy="4989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85DAA5-6BE2-467A-90B2-00E985D86198}" type="datetimeFigureOut">
              <a:rPr lang="en-AU" smtClean="0"/>
              <a:pPr/>
              <a:t>31/05/2017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006700"/>
            <a:ext cx="319219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006700"/>
            <a:ext cx="2352146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7F285-2D84-48C6-B42A-2EA5AB04CBF1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62795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ctr" defTabSz="930493" rtl="0" eaLnBrk="1" latinLnBrk="0" hangingPunct="1">
        <a:spcBef>
          <a:spcPct val="0"/>
        </a:spcBef>
        <a:buNone/>
        <a:defRPr sz="44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8935" indent="-348935" algn="l" defTabSz="930493" rtl="0" eaLnBrk="1" latinLnBrk="0" hangingPunct="1">
        <a:spcBef>
          <a:spcPct val="20000"/>
        </a:spcBef>
        <a:buFont typeface="Arial" pitchFamily="34" charset="0"/>
        <a:buChar char="•"/>
        <a:defRPr sz="3256" kern="1200">
          <a:solidFill>
            <a:schemeClr val="tx1"/>
          </a:solidFill>
          <a:latin typeface="+mn-lt"/>
          <a:ea typeface="+mn-ea"/>
          <a:cs typeface="+mn-cs"/>
        </a:defRPr>
      </a:lvl1pPr>
      <a:lvl2pPr marL="756026" indent="-290779" algn="l" defTabSz="930493" rtl="0" eaLnBrk="1" latinLnBrk="0" hangingPunct="1">
        <a:spcBef>
          <a:spcPct val="20000"/>
        </a:spcBef>
        <a:buFont typeface="Arial" pitchFamily="34" charset="0"/>
        <a:buChar char="–"/>
        <a:defRPr sz="2849" kern="1200">
          <a:solidFill>
            <a:schemeClr val="tx1"/>
          </a:solidFill>
          <a:latin typeface="+mn-lt"/>
          <a:ea typeface="+mn-ea"/>
          <a:cs typeface="+mn-cs"/>
        </a:defRPr>
      </a:lvl2pPr>
      <a:lvl3pPr marL="116311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628364" indent="-232623" algn="l" defTabSz="930493" rtl="0" eaLnBrk="1" latinLnBrk="0" hangingPunct="1">
        <a:spcBef>
          <a:spcPct val="20000"/>
        </a:spcBef>
        <a:buFont typeface="Arial" pitchFamily="34" charset="0"/>
        <a:buChar char="–"/>
        <a:defRPr sz="2035" kern="1200">
          <a:solidFill>
            <a:schemeClr val="tx1"/>
          </a:solidFill>
          <a:latin typeface="+mn-lt"/>
          <a:ea typeface="+mn-ea"/>
          <a:cs typeface="+mn-cs"/>
        </a:defRPr>
      </a:lvl4pPr>
      <a:lvl5pPr marL="2093610" indent="-232623" algn="l" defTabSz="930493" rtl="0" eaLnBrk="1" latinLnBrk="0" hangingPunct="1">
        <a:spcBef>
          <a:spcPct val="20000"/>
        </a:spcBef>
        <a:buFont typeface="Arial" pitchFamily="34" charset="0"/>
        <a:buChar char="»"/>
        <a:defRPr sz="2035" kern="1200">
          <a:solidFill>
            <a:schemeClr val="tx1"/>
          </a:solidFill>
          <a:latin typeface="+mn-lt"/>
          <a:ea typeface="+mn-ea"/>
          <a:cs typeface="+mn-cs"/>
        </a:defRPr>
      </a:lvl5pPr>
      <a:lvl6pPr marL="255885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6pPr>
      <a:lvl7pPr marL="3024104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7pPr>
      <a:lvl8pPr marL="3489350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8pPr>
      <a:lvl9pPr marL="3954597" indent="-232623" algn="l" defTabSz="930493" rtl="0" eaLnBrk="1" latinLnBrk="0" hangingPunct="1">
        <a:spcBef>
          <a:spcPct val="20000"/>
        </a:spcBef>
        <a:buFont typeface="Arial" pitchFamily="34" charset="0"/>
        <a:buChar char="•"/>
        <a:defRPr sz="20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1pPr>
      <a:lvl2pPr marL="46524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2pPr>
      <a:lvl3pPr marL="930493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3pPr>
      <a:lvl4pPr marL="139574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4pPr>
      <a:lvl5pPr marL="186098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5pPr>
      <a:lvl6pPr marL="232623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6pPr>
      <a:lvl7pPr marL="2791480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7pPr>
      <a:lvl8pPr marL="3256727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8pPr>
      <a:lvl9pPr marL="3721974" algn="l" defTabSz="930493" rtl="0" eaLnBrk="1" latinLnBrk="0" hangingPunct="1">
        <a:defRPr sz="18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1320"/>
            <a:ext cx="7138746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David’s Property Management Website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Team: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Jake Bradford 				n9190007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Ricky Phan 					n9562982</a:t>
            </a:r>
          </a:p>
          <a:p>
            <a:pPr algn="ctr"/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Michael de Closey 		n9165924</a:t>
            </a:r>
          </a:p>
          <a:p>
            <a:pPr algn="ctr"/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Jason Trapp 				n8828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512</a:t>
            </a:r>
          </a:p>
          <a:p>
            <a:pPr algn="ctr"/>
            <a:r>
              <a:rPr lang="en-AU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Phuo</a:t>
            </a:r>
            <a:r>
              <a:rPr lang="en-AU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Nguyen 			n9173609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36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Contract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a staff member, I need to be able to record contract details so that I can lease properties to a prospective tenant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contract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displays contract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staff can record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256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5304"/>
            <a:ext cx="10080625" cy="568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25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848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Owner detail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David, I can enter the details of property owners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owner details visible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property owner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David can enter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4992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5162"/>
            <a:ext cx="10080625" cy="564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764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65662"/>
            <a:ext cx="10080625" cy="562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49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Searching: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Users can search for properties using keywords 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Story dependencies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S2	Property Search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S3	Viewing Times</a:t>
            </a: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Sprint </a:t>
            </a:r>
            <a:r>
              <a:rPr kumimoji="0" lang="en-AU" sz="4400" b="0" i="0" u="none" strike="noStrike" kern="1200" cap="none" spc="-1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1 Release: Part 2</a:t>
            </a:r>
            <a:endParaRPr kumimoji="0" lang="en-AU" sz="4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50132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Property Search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a prospective tenant I need to be able to search for properties so that I can find properties I may want to live in</a:t>
            </a:r>
            <a:endParaRPr kumimoji="0" lang="en-AU" sz="244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Visible search bar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Search produces results page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Page displays error if invalid search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792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4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288000" y="1330200"/>
            <a:ext cx="7424765" cy="473929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4678"/>
            <a:ext cx="10080625" cy="568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78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Viewing Times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•As Staff I need to set a date and time for property viewings so that prospective tenants can visit properties </a:t>
            </a:r>
            <a:endParaRPr kumimoji="0" lang="en-AU" sz="244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Visible inspection times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 can be set by staff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Times can be changed by staff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Blank if no time 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2940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Property Displays: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Property Information from requirements displayed and searchable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Property ID Reference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S3	Property Viewing times</a:t>
            </a: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S4	Property Inspection Request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S14	Property Photo Gallery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</a:t>
            </a:r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Release: Part 1</a:t>
            </a:r>
          </a:p>
        </p:txBody>
      </p:sp>
    </p:spTree>
    <p:extLst>
      <p:ext uri="{BB962C8B-B14F-4D97-AF65-F5344CB8AC3E}">
        <p14:creationId xmlns:p14="http://schemas.microsoft.com/office/powerpoint/2010/main" val="413934164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Property ID reference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•As a prospective tenant I need to see a property ID to reference when contacting David via Gumtree </a:t>
            </a:r>
            <a:endParaRPr lang="en-AU" sz="2442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input produces respective property webpage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visible for all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is unique to each property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Property ID can’t be blank</a:t>
            </a: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1975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877"/>
            <a:ext cx="10080625" cy="57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67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Viewing Times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•As Staff I need to set a date and time for property viewings so that prospective tenants can visit properties </a:t>
            </a:r>
            <a:endParaRPr lang="en-AU" sz="244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Visible inspection times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Times can be set by staff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Times can be changed by staff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Blank if no time set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0987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5877"/>
            <a:ext cx="10080625" cy="57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87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/>
              <a:t>Property inspection registration</a:t>
            </a:r>
            <a:endParaRPr lang="en-AU" sz="2849" dirty="0"/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</a:t>
            </a:r>
            <a:r>
              <a:rPr lang="en-AU" sz="2442" dirty="0">
                <a:solidFill>
                  <a:schemeClr val="tx1"/>
                </a:solidFill>
              </a:rPr>
              <a:t>As a prospective tenant I need to be able to register for a property viewing on a given day/time so I can visit a property I may want to live in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Registration available on property page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stores registration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Notify user if viewing time is unavailable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Staff should be able to see a list of current users registered for an inspection</a:t>
            </a:r>
          </a:p>
        </p:txBody>
      </p:sp>
    </p:spTree>
    <p:extLst>
      <p:ext uri="{BB962C8B-B14F-4D97-AF65-F5344CB8AC3E}">
        <p14:creationId xmlns:p14="http://schemas.microsoft.com/office/powerpoint/2010/main" val="2381870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95465"/>
            <a:ext cx="10080625" cy="576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15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89700"/>
            <a:ext cx="10080625" cy="578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85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2"/>
          <p:cNvSpPr txBox="1"/>
          <p:nvPr/>
        </p:nvSpPr>
        <p:spPr>
          <a:xfrm>
            <a:off x="358226" y="1769040"/>
            <a:ext cx="8162922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Heroku –free, easy to deploy for applications and connects with GitHub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PHP – 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 server-side requests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MySQL – to store data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JavaScript –  to perform non-server related tasks</a:t>
            </a: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HTML – webpage structure</a:t>
            </a: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CSS – webpage styling</a:t>
            </a:r>
          </a:p>
        </p:txBody>
      </p:sp>
      <p:sp>
        <p:nvSpPr>
          <p:cNvPr id="5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System Architecture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Property Photo Gallery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a prospective tenant, I should be able to see a photo gallery of the rooms in the house so that I can find a property that appeals to more.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Photos visible on website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Blank if no photos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504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75798"/>
            <a:ext cx="10080625" cy="580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2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User Registration and Login</a:t>
            </a: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Separating viewable and editable information via user authentication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Story dependencies</a:t>
            </a: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7	Staff Property Allocation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S8	Property Assignment View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S10	Separation of Duties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S15 Property Inspection Request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S16 User Login</a:t>
            </a:r>
          </a:p>
          <a:p>
            <a:pPr marL="108000">
              <a:buClr>
                <a:srgbClr val="000000"/>
              </a:buClr>
              <a:buSzPct val="45000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S17 User Registration</a:t>
            </a: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buClr>
                <a:srgbClr val="000000"/>
              </a:buClr>
              <a:buSzPct val="45000"/>
            </a:pPr>
            <a:endParaRPr lang="en-AU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Sprint </a:t>
            </a:r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Release: Part 2</a:t>
            </a:r>
          </a:p>
        </p:txBody>
      </p:sp>
    </p:spTree>
    <p:extLst>
      <p:ext uri="{BB962C8B-B14F-4D97-AF65-F5344CB8AC3E}">
        <p14:creationId xmlns:p14="http://schemas.microsoft.com/office/powerpoint/2010/main" val="327484314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>
                <a:solidFill>
                  <a:prstClr val="white"/>
                </a:solidFill>
                <a:latin typeface="Calibri"/>
              </a:rPr>
              <a:t>Staff property allocation</a:t>
            </a:r>
            <a:endParaRPr lang="en-AU" sz="2849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US" sz="2442" dirty="0">
                <a:solidFill>
                  <a:prstClr val="black"/>
                </a:solidFill>
                <a:latin typeface="Calibri"/>
              </a:rPr>
              <a:t>•</a:t>
            </a:r>
            <a:r>
              <a:rPr lang="en-AU" sz="2442" dirty="0">
                <a:solidFill>
                  <a:prstClr val="black"/>
                </a:solidFill>
                <a:latin typeface="Calibri"/>
              </a:rPr>
              <a:t>As David, I want to be able to allocate a property to a staff member so that they can manage it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Website shows properties available to allocate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can be allocated to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Only David can </a:t>
            </a:r>
            <a:r>
              <a:rPr lang="en-AU" sz="2035">
                <a:solidFill>
                  <a:prstClr val="black"/>
                </a:solidFill>
                <a:latin typeface="Calibri"/>
              </a:rPr>
              <a:t>allocate properties </a:t>
            </a:r>
            <a:endParaRPr lang="en-AU" sz="2035" dirty="0">
              <a:solidFill>
                <a:prstClr val="black"/>
              </a:solidFill>
              <a:latin typeface="Calibri"/>
            </a:endParaRPr>
          </a:p>
          <a:p>
            <a:pPr marL="182545" indent="-182545" defTabSz="930493">
              <a:buFont typeface="Arial" pitchFamily="34" charset="0"/>
              <a:buChar char="•"/>
            </a:pPr>
            <a:endParaRPr lang="en-AU" sz="2035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1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9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15180"/>
            <a:ext cx="10080625" cy="57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9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8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30493"/>
            <a:r>
              <a:rPr lang="en-AU" sz="2849" dirty="0">
                <a:solidFill>
                  <a:prstClr val="white"/>
                </a:solidFill>
                <a:latin typeface="Calibri"/>
              </a:rPr>
              <a:t>Property assignment view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defTabSz="930493"/>
            <a:r>
              <a:rPr lang="en-AU" sz="2442" dirty="0">
                <a:solidFill>
                  <a:prstClr val="black"/>
                </a:solidFill>
                <a:latin typeface="Calibri"/>
              </a:rPr>
              <a:t>•As a staff member, I should be able to view the properties that have been assigned to me so that I can arrange property viewing times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67800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Acceptance Criteria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details page displays allocated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Staff can’t modify allocated properties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Blank if no allocated properties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defTabSz="930493"/>
            <a:r>
              <a:rPr lang="en-AU" sz="2035" dirty="0">
                <a:solidFill>
                  <a:prstClr val="black"/>
                </a:solidFill>
                <a:latin typeface="Calibri"/>
              </a:rPr>
              <a:t>Notes</a:t>
            </a:r>
          </a:p>
          <a:p>
            <a:pPr marL="182545" indent="-182545" defTabSz="930493">
              <a:buFont typeface="Arial" pitchFamily="34" charset="0"/>
              <a:buChar char="•"/>
            </a:pPr>
            <a:r>
              <a:rPr lang="en-AU" sz="2035" dirty="0">
                <a:solidFill>
                  <a:prstClr val="black"/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7869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20"/>
            <a:ext cx="10080625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5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Separation of duties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David, only I can enter/update/delete properties so that I can manage property data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Only David can enter/update/delete properties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records property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displays property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054422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0620"/>
            <a:ext cx="10080625" cy="569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3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Property Inspection Request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AU" sz="2442" dirty="0">
                <a:solidFill>
                  <a:schemeClr val="tx1"/>
                </a:solidFill>
              </a:rPr>
              <a:t>•As a prospective tenant, I can request for an inspection and enquire about properties via email to a staff member so that I can liaise with property owners.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Staff email visible on property page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Staff email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6003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2"/>
          <p:cNvSpPr txBox="1"/>
          <p:nvPr/>
        </p:nvSpPr>
        <p:spPr>
          <a:xfrm>
            <a:off x="291548" y="1769040"/>
            <a:ext cx="7421217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Database: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Search results come from data stored internally into the websites system.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Story dependencies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S5	Tenant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S6	Staff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S9	Contract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r>
              <a:rPr kumimoji="0" lang="en-AU" sz="32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S11	Owner Details Storage</a:t>
            </a:r>
          </a:p>
          <a:p>
            <a:pPr marL="1080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Tx/>
              <a:buNone/>
              <a:tabLst/>
              <a:defRPr/>
            </a:pPr>
            <a:endParaRPr kumimoji="0" lang="en-AU" sz="32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Arial"/>
              <a:ea typeface="+mn-ea"/>
              <a:cs typeface="+mn-cs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4400" b="0" i="0" u="none" strike="noStrike" kern="1200" cap="none" spc="-1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+mn-ea"/>
                <a:cs typeface="+mn-cs"/>
              </a:rPr>
              <a:t>Sprint 1 Release: Part 1</a:t>
            </a:r>
          </a:p>
        </p:txBody>
      </p:sp>
    </p:spTree>
    <p:extLst>
      <p:ext uri="{BB962C8B-B14F-4D97-AF65-F5344CB8AC3E}">
        <p14:creationId xmlns:p14="http://schemas.microsoft.com/office/powerpoint/2010/main" val="38397638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51063"/>
            <a:ext cx="10080625" cy="5657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117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16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User Login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 As a user, I need to be able to enter a username/password to log into the website.</a:t>
            </a:r>
            <a:endParaRPr lang="en-AU" sz="244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Username must be unique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Website authenticates user details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Page displays error if either username or password is incorrect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5480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9233"/>
            <a:ext cx="10080625" cy="570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8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8885"/>
            <a:ext cx="10080625" cy="57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79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17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2849" dirty="0"/>
              <a:t>User Registration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442" dirty="0">
                <a:solidFill>
                  <a:schemeClr val="tx1"/>
                </a:solidFill>
              </a:rPr>
              <a:t>• As a user, I need to be able to enter my details to register an account.</a:t>
            </a:r>
            <a:endParaRPr lang="en-AU" sz="2442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Acceptance Criteria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Username must be unique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/>
            <a:r>
              <a:rPr lang="en-AU" sz="2035" dirty="0">
                <a:solidFill>
                  <a:schemeClr val="tx1"/>
                </a:solidFill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r>
              <a:rPr lang="en-AU" sz="2035" dirty="0">
                <a:solidFill>
                  <a:schemeClr val="tx1"/>
                </a:solidFill>
              </a:rPr>
              <a:t>Notes</a:t>
            </a:r>
          </a:p>
          <a:p>
            <a:pPr marL="182545" indent="-182545">
              <a:buFont typeface="Arial" pitchFamily="34" charset="0"/>
              <a:buChar char="•"/>
            </a:pPr>
            <a:r>
              <a:rPr lang="en-AU" sz="2035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6111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5906"/>
            <a:ext cx="10080625" cy="568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627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36039"/>
            <a:ext cx="10080625" cy="568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8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06885"/>
            <a:ext cx="10080625" cy="574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22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Burndown Charts: Sprint 1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00000000-0008-0000-0000-000002000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0834033"/>
              </p:ext>
            </p:extLst>
          </p:nvPr>
        </p:nvGraphicFramePr>
        <p:xfrm>
          <a:off x="671513" y="2381250"/>
          <a:ext cx="6997700" cy="427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067894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773" y="2572544"/>
            <a:ext cx="6734175" cy="3562350"/>
          </a:xfrm>
          <a:prstGeom prst="rect">
            <a:avLst/>
          </a:prstGeom>
        </p:spPr>
      </p:pic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Burndown Charts: Sprint 2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9639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Tenant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</a:t>
            </a: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a staff member I need to be able to save all the tenants details so that I can review tenants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tenant account details 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Webpage displays tenant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Cannot record the same tenant twice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Could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3735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Photo Gallery scroll, custom image upload and edit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search options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r>
              <a:rPr lang="en-AU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Advanced Search Filtering</a:t>
            </a: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lvl="0" indent="-457200" defTabSz="457200">
              <a:spcBef>
                <a:spcPts val="0"/>
              </a:spcBef>
              <a:buClr>
                <a:srgbClr val="000000"/>
              </a:buClr>
              <a:buSzPct val="45000"/>
              <a:buFontTx/>
              <a:buChar char="-"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lvl="0" indent="0" defTabSz="457200">
              <a:spcBef>
                <a:spcPts val="0"/>
              </a:spcBef>
              <a:buClr>
                <a:srgbClr val="000000"/>
              </a:buClr>
              <a:buSzPct val="45000"/>
              <a:buNone/>
            </a:pPr>
            <a:endParaRPr lang="en-AU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504000" y="288068"/>
            <a:ext cx="7407548" cy="12226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Further Work</a:t>
            </a:r>
            <a:endParaRPr lang="en-AU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36196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504000" y="288067"/>
            <a:ext cx="7407548" cy="652354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AU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348106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2036"/>
            <a:ext cx="10080625" cy="567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84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9911"/>
            <a:ext cx="10080625" cy="56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39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43" y="401729"/>
            <a:ext cx="732692" cy="5495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6" name="Rectangle 5"/>
          <p:cNvSpPr/>
          <p:nvPr/>
        </p:nvSpPr>
        <p:spPr>
          <a:xfrm>
            <a:off x="845804" y="401729"/>
            <a:ext cx="7510096" cy="549519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49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Staff Details Storage</a:t>
            </a:r>
          </a:p>
        </p:txBody>
      </p:sp>
      <p:sp>
        <p:nvSpPr>
          <p:cNvPr id="7" name="Rectangle 6"/>
          <p:cNvSpPr/>
          <p:nvPr/>
        </p:nvSpPr>
        <p:spPr>
          <a:xfrm>
            <a:off x="39843" y="1127359"/>
            <a:ext cx="10001250" cy="23812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•</a:t>
            </a:r>
            <a:r>
              <a:rPr kumimoji="0" lang="en-AU" sz="244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 David, I want to record the details of staff so that I can review their details later </a:t>
            </a:r>
          </a:p>
        </p:txBody>
      </p:sp>
      <p:sp>
        <p:nvSpPr>
          <p:cNvPr id="8" name="Rectangle 7"/>
          <p:cNvSpPr/>
          <p:nvPr/>
        </p:nvSpPr>
        <p:spPr>
          <a:xfrm>
            <a:off x="39843" y="3684719"/>
            <a:ext cx="10001250" cy="16485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Acceptance Criteria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Website records Staff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Webpage displays Staff details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Staff can’t access personal records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Required fields can’t be blank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AU" sz="203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8401" y="401729"/>
            <a:ext cx="732692" cy="549519"/>
          </a:xfrm>
          <a:prstGeom prst="rect">
            <a:avLst/>
          </a:prstGeom>
          <a:solidFill>
            <a:srgbClr val="CCF0CD">
              <a:alpha val="2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29169" y="401729"/>
            <a:ext cx="805962" cy="5495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Must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843" y="5509388"/>
            <a:ext cx="10001250" cy="164855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635" rtlCol="0" anchor="t" anchorCtr="0"/>
          <a:lstStyle/>
          <a:p>
            <a:pPr marL="0" marR="0" lvl="0" indent="0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Notes</a:t>
            </a:r>
          </a:p>
          <a:p>
            <a:pPr marL="182545" marR="0" lvl="0" indent="-182545" algn="l" defTabSz="930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203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5624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44661"/>
            <a:ext cx="10080625" cy="567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3639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1884</TotalTime>
  <Words>994</Words>
  <Application>Microsoft Office PowerPoint</Application>
  <PresentationFormat>Custom</PresentationFormat>
  <Paragraphs>246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Michael de Closey</cp:lastModifiedBy>
  <cp:revision>31</cp:revision>
  <dcterms:created xsi:type="dcterms:W3CDTF">2017-05-02T18:54:28Z</dcterms:created>
  <dcterms:modified xsi:type="dcterms:W3CDTF">2017-05-31T01:27:03Z</dcterms:modified>
  <dc:language>en-AU</dc:language>
</cp:coreProperties>
</file>